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sldIdLst>
    <p:sldId id="256" r:id="rId5"/>
    <p:sldId id="257" r:id="rId6"/>
    <p:sldId id="278" r:id="rId7"/>
    <p:sldId id="282" r:id="rId8"/>
    <p:sldId id="283" r:id="rId9"/>
    <p:sldId id="280" r:id="rId10"/>
    <p:sldId id="284" r:id="rId11"/>
    <p:sldId id="277" r:id="rId12"/>
    <p:sldId id="287" r:id="rId13"/>
    <p:sldId id="286" r:id="rId14"/>
    <p:sldId id="281" r:id="rId15"/>
    <p:sldId id="279" r:id="rId16"/>
    <p:sldId id="290" r:id="rId17"/>
    <p:sldId id="258" r:id="rId18"/>
    <p:sldId id="260" r:id="rId19"/>
    <p:sldId id="263" r:id="rId20"/>
    <p:sldId id="266" r:id="rId21"/>
    <p:sldId id="267" r:id="rId22"/>
    <p:sldId id="269" r:id="rId23"/>
    <p:sldId id="268" r:id="rId24"/>
    <p:sldId id="271" r:id="rId25"/>
    <p:sldId id="272" r:id="rId26"/>
    <p:sldId id="264" r:id="rId27"/>
    <p:sldId id="288" r:id="rId28"/>
    <p:sldId id="265" r:id="rId29"/>
    <p:sldId id="289" r:id="rId30"/>
    <p:sldId id="275" r:id="rId31"/>
    <p:sldId id="270" r:id="rId32"/>
    <p:sldId id="291" r:id="rId33"/>
    <p:sldId id="273" r:id="rId34"/>
    <p:sldId id="274" r:id="rId35"/>
    <p:sldId id="292" r:id="rId36"/>
    <p:sldId id="293" r:id="rId37"/>
    <p:sldId id="261" r:id="rId38"/>
    <p:sldId id="262" r:id="rId3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50FE3F-F73C-232E-CFB3-19E5F1E15174}" v="345" dt="2021-06-28T05:42:55.482"/>
    <p1510:client id="{5B070E66-315C-4941-AEDE-5AD43CF5D53A}" v="653" dt="2021-06-28T06:54:12.743"/>
    <p1510:client id="{81AFF988-332C-233B-2C43-039B076655A2}" v="266" dt="2021-06-28T05:57:32.367"/>
    <p1510:client id="{AB7B5126-F5B6-89C1-0706-50223191D14B}" v="14" dt="2021-06-28T06:46:24.4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5F1FA-3F3D-42FA-97E9-E2B9DE6A6A0A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41A2-C8BD-4085-8457-4EFC4EF5B08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012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9741A2-C8BD-4085-8457-4EFC4EF5B08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0576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BD9852-3BD1-4DAA-A3BC-9383DB981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89B5E5-F0D1-4C6D-B0CC-CBEACDE64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7744D8-5D7B-4977-B4DF-A71B0D47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7C42FE-350E-461D-A02B-8B70B54E2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15F77E-7494-4C4D-B2C8-499169E8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03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6DED3A-D54D-4C02-9B76-9DA3292D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CF4A0C-538B-456F-8813-B79FA8ED2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4E5B7DD-5F01-4CAE-8E0B-76DD64F6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3BF29D-879B-4D78-8FB4-368F2A08A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B4A92E-C6BF-461A-8E59-52413E4ED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9006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4A96A3A-D009-4341-9AF0-8246555398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7B474A-B0BE-426F-A4D7-1AC4129E0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1A0276-F9D2-43D5-A40A-B2DA663D2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773FA7F-D477-49F8-A39F-B6574984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22EE72-80CA-4E2B-A4B9-860660F8C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20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EC217-2F60-42C1-90F9-E8F8601D9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A2E6FE-FE84-4C5E-BE05-B83A07642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096CB0-81C9-4FE1-AF9A-2FEEF097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1FB6DE-6C72-40E2-AFFB-1C090B317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BDB416-B7F5-467D-95B4-1B39CCE4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2823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CFBAE1-962E-4E4D-B9D9-302D77C0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AEC3DC7-40F1-4D9C-AD41-4B9C427E7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6A0FBCE-8AEF-40B8-B927-8416D2DF9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DE0449-FBEA-4267-A475-4AD876511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453EC0-4C84-4FC8-AC5C-8E772BE7F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2987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7E7348-512A-43B4-8908-FE58D804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14203F-2DB6-4CEC-87C5-792AEBE5D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A84565-0CBC-475A-915C-C4B32A5F5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5081E42-0931-4A85-9360-AEFE08480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8228CD-DD9F-4B30-B18E-C9B7CE9E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81CEF14-49C0-4D7E-A6F7-2DFE86ED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39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3DA859-7648-4F41-94B2-C24C7DBE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25B6E6-7611-4FD4-B0B3-20FACCC31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5E2854B-2C91-43CE-B9C7-C8A223A1C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923618-6A8A-49AA-A09A-0174FED985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19E8E9C-EFC1-43B0-BEB9-AEF8770DFE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9A715B4-9DC3-40F3-B81E-908BA22D2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2DC7E7A-CA48-4A79-9CF6-A896D233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8A6AEAF-DF36-4238-B826-EC3FBCB8D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58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286DD-0107-4CA5-95A2-C36A99AB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5FEBB97-DFF0-4625-9FE2-D0B5F57D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25BA08B-4C47-4F23-B7B1-012940816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752C1DF-5B56-411D-8E51-CCFCEF001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66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135873C-88F3-4366-B1E1-B745331DF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4474E7-B40E-47AE-8356-1502926CE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E1E464A-FC54-445E-839D-C5E326FA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0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73F3CB-C590-48F9-858E-DA16040A8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AACFCA-9688-4444-AFE5-B3D339EE1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2EAD24B-4B0C-49FA-A481-0699FC665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1E055DA-3D15-44E0-A176-656EC4B97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822F83B-3784-4B71-B6F0-832A9B562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FC68723-FC6B-4A52-95A6-B8DCAD284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88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42C33D-1068-47B1-8DEF-CEF495052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FFB7165-611A-4A39-B644-589650F5B1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2CD1D68-2D3D-44AF-8238-4205D3B59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BC838D-55B1-4A87-B703-B4B2CAD12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3BCE6DB-DBD4-4FB7-A2B7-D285D21DE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1829E9-DDBC-4E13-BDCD-62D9C0B5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380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1776976-310E-4751-9783-4997E19EE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83223C-C678-4D63-B51C-0F3164589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0946E5-E2E2-4751-803C-3886341D5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F159A-9E85-4C71-81E0-9A8BD0FDB912}" type="datetimeFigureOut">
              <a:rPr lang="zh-TW" altLang="en-US" smtClean="0"/>
              <a:t>2021/6/28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F11781-93E5-4DF3-90F4-7975A3818B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3B5154-22F8-4BCA-BDEE-DA94CB2CF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3FBB2-A244-49BF-BAD0-39A43395232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113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oodtracer.health.ntpc.gov.tw/shops.aspx?ccid=62" TargetMode="External"/><Relationship Id="rId2" Type="http://schemas.openxmlformats.org/officeDocument/2006/relationships/hyperlink" Target="http://&#160;https:/foodtracer.taipei.gov.tw/Front/Ic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7CABDB28-4E5C-415F-A376-BE05C8BF2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918009F-5914-4366-9191-01169E21809F}"/>
              </a:ext>
            </a:extLst>
          </p:cNvPr>
          <p:cNvSpPr/>
          <p:nvPr/>
        </p:nvSpPr>
        <p:spPr>
          <a:xfrm>
            <a:off x="5991755" y="1504886"/>
            <a:ext cx="5520545" cy="14701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4800" b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ea typeface="新細明體"/>
              </a:rPr>
              <a:t>PICK</a:t>
            </a:r>
            <a:r>
              <a:rPr lang="zh-TW" altLang="en-US" sz="4800" b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ea typeface="新細明體"/>
              </a:rPr>
              <a:t> </a:t>
            </a:r>
            <a:r>
              <a:rPr lang="en-US" altLang="zh-TW" sz="48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ea typeface="新細明體"/>
              </a:rPr>
              <a:t>ME</a:t>
            </a:r>
            <a:r>
              <a:rPr lang="zh-TW" altLang="en-US" sz="4800" b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ea typeface="新細明體"/>
              </a:rPr>
              <a:t> </a:t>
            </a:r>
            <a:r>
              <a:rPr lang="zh-TW" altLang="en-US" sz="4800" b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標楷體"/>
                <a:ea typeface="標楷體"/>
              </a:rPr>
              <a:t>飲料酷</a:t>
            </a:r>
            <a:endParaRPr lang="zh-TW" altLang="en-US" sz="4800" b="1">
              <a:ln w="12700">
                <a:solidFill>
                  <a:srgbClr val="4472C4"/>
                </a:solidFill>
                <a:prstDash val="solid"/>
              </a:ln>
              <a:solidFill>
                <a:srgbClr val="00B0F0"/>
              </a:solidFill>
              <a:effectLst>
                <a:outerShdw dist="38100" dir="2640000" algn="bl" rotWithShape="0">
                  <a:srgbClr val="4472C4"/>
                </a:outerShdw>
              </a:effectLst>
              <a:latin typeface="標楷體"/>
              <a:ea typeface="標楷體"/>
            </a:endParaRPr>
          </a:p>
          <a:p>
            <a:pPr algn="ctr"/>
            <a:r>
              <a:rPr lang="zh-TW" sz="3600">
                <a:ln w="12700">
                  <a:solidFill>
                    <a:srgbClr val="4472C4"/>
                  </a:solidFill>
                  <a:prstDash val="solid"/>
                </a:ln>
                <a:effectLst>
                  <a:outerShdw dist="38100" dir="2640000" algn="bl" rotWithShape="0">
                    <a:srgbClr val="4472C4"/>
                  </a:outerShdw>
                </a:effectLst>
                <a:latin typeface="Calibri Light"/>
                <a:ea typeface="標楷體"/>
                <a:cs typeface="Calibri Light"/>
              </a:rPr>
              <a:t>期末專題成果報告</a:t>
            </a:r>
            <a:endParaRPr lang="zh-TW" sz="3600">
              <a:ea typeface="新細明體"/>
              <a:cs typeface="Calibri"/>
            </a:endParaRP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7F6B80E5-D729-4A73-A1A4-B123B26AF0F5}"/>
              </a:ext>
            </a:extLst>
          </p:cNvPr>
          <p:cNvSpPr>
            <a:spLocks noGrp="1"/>
          </p:cNvSpPr>
          <p:nvPr/>
        </p:nvSpPr>
        <p:spPr>
          <a:xfrm>
            <a:off x="5766347" y="3528038"/>
            <a:ext cx="5711339" cy="2594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第四組</a:t>
            </a:r>
            <a:endParaRPr lang="en-US" altLang="zh-TW" sz="2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B0829020 </a:t>
            </a:r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邵思絜</a:t>
            </a:r>
          </a:p>
          <a:p>
            <a:r>
              <a:rPr lang="en-US" altLang="zh-TW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B0829001 </a:t>
            </a:r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姜念廷</a:t>
            </a:r>
          </a:p>
          <a:p>
            <a:r>
              <a:rPr lang="en-US" altLang="zh-TW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B0829009 </a:t>
            </a:r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王凱心</a:t>
            </a:r>
            <a:endParaRPr lang="en-US" altLang="zh-TW" sz="2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B0829059 </a:t>
            </a:r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呂欣玲</a:t>
            </a:r>
            <a:endParaRPr lang="en-US" altLang="zh-TW" sz="2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B0829064 </a:t>
            </a:r>
            <a:r>
              <a:rPr lang="zh-TW" altLang="en-US" sz="2200">
                <a:latin typeface="微軟正黑體" panose="020B0604030504040204" pitchFamily="34" charset="-120"/>
                <a:ea typeface="微軟正黑體" panose="020B0604030504040204" pitchFamily="34" charset="-120"/>
              </a:rPr>
              <a:t>林冠伶</a:t>
            </a:r>
            <a:endParaRPr lang="en-US" altLang="zh-TW" sz="22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Freeform: Shape 13">
            <a:extLst>
              <a:ext uri="{FF2B5EF4-FFF2-40B4-BE49-F238E27FC236}">
                <a16:creationId xmlns:a16="http://schemas.microsoft.com/office/drawing/2014/main" id="{4ECE7940-AC6E-482C-914B-24567486C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Freeform: Shape 15">
            <a:extLst>
              <a:ext uri="{FF2B5EF4-FFF2-40B4-BE49-F238E27FC236}">
                <a16:creationId xmlns:a16="http://schemas.microsoft.com/office/drawing/2014/main" id="{A3E58D12-33B3-4A82-9B08-D7DB448EE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Freeform: Shape 17">
            <a:extLst>
              <a:ext uri="{FF2B5EF4-FFF2-40B4-BE49-F238E27FC236}">
                <a16:creationId xmlns:a16="http://schemas.microsoft.com/office/drawing/2014/main" id="{0BE6FD26-F917-4FDF-93A5-E79BAECC0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690BFB82-94C8-425D-8C74-42B3CC5CA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Freeform: Shape 21">
            <a:extLst>
              <a:ext uri="{FF2B5EF4-FFF2-40B4-BE49-F238E27FC236}">
                <a16:creationId xmlns:a16="http://schemas.microsoft.com/office/drawing/2014/main" id="{C69DF9C7-0FE9-4A64-8FFF-86CFDF0C2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Freeform: Shape 23">
            <a:extLst>
              <a:ext uri="{FF2B5EF4-FFF2-40B4-BE49-F238E27FC236}">
                <a16:creationId xmlns:a16="http://schemas.microsoft.com/office/drawing/2014/main" id="{2DCF66BF-B229-42E2-9B8F-D6FB88F52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圖片 12" descr="一張含有 文字, 廚具 的圖片&#10;&#10;自動產生的描述">
            <a:extLst>
              <a:ext uri="{FF2B5EF4-FFF2-40B4-BE49-F238E27FC236}">
                <a16:creationId xmlns:a16="http://schemas.microsoft.com/office/drawing/2014/main" id="{33D78A2A-C944-4AE0-9706-EDD0E9121E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01" t="116" r="15490" b="-339"/>
          <a:stretch/>
        </p:blipFill>
        <p:spPr>
          <a:xfrm>
            <a:off x="1257698" y="1377534"/>
            <a:ext cx="3821715" cy="379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99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圖片 7" descr="一張含有 桌 的圖片&#10;&#10;自動產生的描述">
            <a:extLst>
              <a:ext uri="{FF2B5EF4-FFF2-40B4-BE49-F238E27FC236}">
                <a16:creationId xmlns:a16="http://schemas.microsoft.com/office/drawing/2014/main" id="{708EF732-14B4-40A9-8471-454919696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3" b="67917"/>
          <a:stretch/>
        </p:blipFill>
        <p:spPr>
          <a:xfrm>
            <a:off x="1565966" y="2066987"/>
            <a:ext cx="5316352" cy="2420878"/>
          </a:xfrm>
          <a:prstGeom prst="rect">
            <a:avLst/>
          </a:prstGeom>
        </p:spPr>
      </p:pic>
      <p:sp>
        <p:nvSpPr>
          <p:cNvPr id="10" name="文字方塊 2">
            <a:extLst>
              <a:ext uri="{FF2B5EF4-FFF2-40B4-BE49-F238E27FC236}">
                <a16:creationId xmlns:a16="http://schemas.microsoft.com/office/drawing/2014/main" id="{FFDF4DE9-668D-4A50-96AA-E55459756EE2}"/>
              </a:ext>
            </a:extLst>
          </p:cNvPr>
          <p:cNvSpPr txBox="1"/>
          <p:nvPr/>
        </p:nvSpPr>
        <p:spPr>
          <a:xfrm>
            <a:off x="1507769" y="1387035"/>
            <a:ext cx="4410764" cy="4616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TW" sz="2400">
                <a:ea typeface="+mn-lt"/>
                <a:cs typeface="+mn-lt"/>
              </a:rPr>
              <a:t>fact</a:t>
            </a:r>
            <a:endParaRPr lang="zh-TW"/>
          </a:p>
        </p:txBody>
      </p:sp>
      <p:pic>
        <p:nvPicPr>
          <p:cNvPr id="2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F3AF27DC-DABE-4DBA-9ADE-8A21F7886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748" y="4775878"/>
            <a:ext cx="8938591" cy="132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80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圖片 2" descr="一張含有 桌 的圖片&#10;&#10;自動產生的描述">
            <a:extLst>
              <a:ext uri="{FF2B5EF4-FFF2-40B4-BE49-F238E27FC236}">
                <a16:creationId xmlns:a16="http://schemas.microsoft.com/office/drawing/2014/main" id="{FAE27418-AB05-434E-98AF-EAFFCBDD1E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62" r="215" b="70430"/>
          <a:stretch/>
        </p:blipFill>
        <p:spPr>
          <a:xfrm>
            <a:off x="851659" y="2226055"/>
            <a:ext cx="8791499" cy="207570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B53E1D73-C8AC-4646-BAA2-423153264C9B}"/>
              </a:ext>
            </a:extLst>
          </p:cNvPr>
          <p:cNvSpPr txBox="1"/>
          <p:nvPr/>
        </p:nvSpPr>
        <p:spPr>
          <a:xfrm>
            <a:off x="845160" y="1475384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TW" sz="2400">
                <a:ea typeface="+mn-lt"/>
                <a:cs typeface="+mn-lt"/>
              </a:rPr>
              <a:t>ingredient</a:t>
            </a:r>
            <a:endParaRPr lang="zh-TW"/>
          </a:p>
        </p:txBody>
      </p:sp>
      <p:pic>
        <p:nvPicPr>
          <p:cNvPr id="6" name="圖片 7" descr="一張含有 文字 的圖片&#10;&#10;自動產生的描述">
            <a:extLst>
              <a:ext uri="{FF2B5EF4-FFF2-40B4-BE49-F238E27FC236}">
                <a16:creationId xmlns:a16="http://schemas.microsoft.com/office/drawing/2014/main" id="{4C78F25C-5BEB-438F-B92C-B01E5C715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139" y="4720231"/>
            <a:ext cx="9501808" cy="132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662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圖片 3">
            <a:extLst>
              <a:ext uri="{FF2B5EF4-FFF2-40B4-BE49-F238E27FC236}">
                <a16:creationId xmlns:a16="http://schemas.microsoft.com/office/drawing/2014/main" id="{ADC47073-377C-47FF-958C-73158A978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251" y="2566561"/>
            <a:ext cx="7546121" cy="8661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C0A06E76-7FC2-4890-B665-06E9BCAE873A}"/>
              </a:ext>
            </a:extLst>
          </p:cNvPr>
          <p:cNvSpPr txBox="1"/>
          <p:nvPr/>
        </p:nvSpPr>
        <p:spPr>
          <a:xfrm>
            <a:off x="1308986" y="1810511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sz="2400">
                <a:ea typeface="+mn-lt"/>
                <a:cs typeface="+mn-lt"/>
              </a:rPr>
              <a:t>webmaster</a:t>
            </a:r>
            <a:endParaRPr lang="zh-TW" sz="2400">
              <a:ea typeface="新細明體"/>
              <a:cs typeface="Calibri"/>
            </a:endParaRPr>
          </a:p>
        </p:txBody>
      </p:sp>
      <p:pic>
        <p:nvPicPr>
          <p:cNvPr id="6" name="圖片 7">
            <a:extLst>
              <a:ext uri="{FF2B5EF4-FFF2-40B4-BE49-F238E27FC236}">
                <a16:creationId xmlns:a16="http://schemas.microsoft.com/office/drawing/2014/main" id="{2B3AE91B-2606-4A63-9A88-4E8A7B1A3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894" y="4386329"/>
            <a:ext cx="7547112" cy="11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113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005029B-E86D-49AB-AFD7-A03CFA87675C}"/>
              </a:ext>
            </a:extLst>
          </p:cNvPr>
          <p:cNvSpPr txBox="1"/>
          <p:nvPr/>
        </p:nvSpPr>
        <p:spPr>
          <a:xfrm>
            <a:off x="1562986" y="1333093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TW" sz="2400">
                <a:ea typeface="+mn-lt"/>
                <a:cs typeface="+mn-lt"/>
              </a:rPr>
              <a:t>u</a:t>
            </a:r>
            <a:r>
              <a:rPr lang="zh-TW" sz="2400">
                <a:ea typeface="+mn-lt"/>
                <a:cs typeface="+mn-lt"/>
              </a:rPr>
              <a:t>ser</a:t>
            </a:r>
            <a:endParaRPr lang="zh-TW" sz="2400">
              <a:ea typeface="新細明體"/>
              <a:cs typeface="Calibri"/>
            </a:endParaRPr>
          </a:p>
        </p:txBody>
      </p:sp>
      <p:pic>
        <p:nvPicPr>
          <p:cNvPr id="10" name="圖片 13" descr="一張含有 桌 的圖片&#10;&#10;自動產生的描述">
            <a:extLst>
              <a:ext uri="{FF2B5EF4-FFF2-40B4-BE49-F238E27FC236}">
                <a16:creationId xmlns:a16="http://schemas.microsoft.com/office/drawing/2014/main" id="{2C1C5AE2-E83E-4B79-9423-CC38B3ED5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4033854"/>
            <a:ext cx="8848969" cy="1877367"/>
          </a:xfrm>
          <a:prstGeom prst="rect">
            <a:avLst/>
          </a:prstGeom>
        </p:spPr>
      </p:pic>
      <p:pic>
        <p:nvPicPr>
          <p:cNvPr id="14" name="圖片 15" descr="一張含有 文字 的圖片&#10;&#10;自動產生的描述">
            <a:extLst>
              <a:ext uri="{FF2B5EF4-FFF2-40B4-BE49-F238E27FC236}">
                <a16:creationId xmlns:a16="http://schemas.microsoft.com/office/drawing/2014/main" id="{2C38B3D4-E868-487B-AE61-CD6BDB19B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246" y="2301244"/>
            <a:ext cx="9259276" cy="113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8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文字方塊 1">
            <a:extLst>
              <a:ext uri="{FF2B5EF4-FFF2-40B4-BE49-F238E27FC236}">
                <a16:creationId xmlns:a16="http://schemas.microsoft.com/office/drawing/2014/main" id="{F2710F3E-E24B-4DEB-BFBE-B8242CD35550}"/>
              </a:ext>
            </a:extLst>
          </p:cNvPr>
          <p:cNvSpPr txBox="1"/>
          <p:nvPr/>
        </p:nvSpPr>
        <p:spPr>
          <a:xfrm>
            <a:off x="717624" y="1198124"/>
            <a:ext cx="1898173" cy="76944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4400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E-R 圖</a:t>
            </a:r>
          </a:p>
        </p:txBody>
      </p:sp>
      <p:pic>
        <p:nvPicPr>
          <p:cNvPr id="11" name="Picture 1009688893">
            <a:extLst>
              <a:ext uri="{FF2B5EF4-FFF2-40B4-BE49-F238E27FC236}">
                <a16:creationId xmlns:a16="http://schemas.microsoft.com/office/drawing/2014/main" id="{F8762300-E06D-4145-915F-669A38A4838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988" y="105474"/>
            <a:ext cx="4961668" cy="66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0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38822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首頁</a:t>
            </a:r>
            <a:endParaRPr lang="zh-TW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 descr="一張含有 文字, 桌, 木製的 的圖片&#10;&#10;自動產生的描述">
            <a:extLst>
              <a:ext uri="{FF2B5EF4-FFF2-40B4-BE49-F238E27FC236}">
                <a16:creationId xmlns:a16="http://schemas.microsoft.com/office/drawing/2014/main" id="{CDE406E2-9DAD-46BC-A312-6C8EC669C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015" y="1392992"/>
            <a:ext cx="10753968" cy="530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474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種類選擇</a:t>
            </a:r>
            <a:endParaRPr lang="zh-TW" altLang="en-US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2" name="圖片 9" descr="一張含有 文字 的圖片&#10;&#10;自動產生的描述">
            <a:extLst>
              <a:ext uri="{FF2B5EF4-FFF2-40B4-BE49-F238E27FC236}">
                <a16:creationId xmlns:a16="http://schemas.microsoft.com/office/drawing/2014/main" id="{0AFB1F8C-A103-4787-B5C3-C0F08B53F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861" y="1481433"/>
            <a:ext cx="10548815" cy="512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93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種類選擇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(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紅茶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)</a:t>
            </a:r>
            <a:endParaRPr lang="zh-TW" altLang="en-US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 descr="一張含有 文字, 差異, 數個 的圖片&#10;&#10;自動產生的描述">
            <a:extLst>
              <a:ext uri="{FF2B5EF4-FFF2-40B4-BE49-F238E27FC236}">
                <a16:creationId xmlns:a16="http://schemas.microsoft.com/office/drawing/2014/main" id="{7AA08179-4F09-4551-BDA8-2C9677EA1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46" y="1274718"/>
            <a:ext cx="10920046" cy="520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36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產品介紹</a:t>
            </a:r>
            <a:endParaRPr lang="zh-TW" altLang="en-US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>
            <a:extLst>
              <a:ext uri="{FF2B5EF4-FFF2-40B4-BE49-F238E27FC236}">
                <a16:creationId xmlns:a16="http://schemas.microsoft.com/office/drawing/2014/main" id="{8799A57A-86CF-4762-9188-0C08576E4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76341"/>
            <a:ext cx="11271737" cy="531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86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店家選擇</a:t>
            </a:r>
            <a:endParaRPr lang="en-US" altLang="zh-TW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>
            <a:extLst>
              <a:ext uri="{FF2B5EF4-FFF2-40B4-BE49-F238E27FC236}">
                <a16:creationId xmlns:a16="http://schemas.microsoft.com/office/drawing/2014/main" id="{4366730D-03D4-48E1-8211-97241DADC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39" y="1272932"/>
            <a:ext cx="10978661" cy="540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5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9DCE00-4663-4DCE-80B9-B4E11317B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1123" y="286971"/>
            <a:ext cx="2543908" cy="1325563"/>
          </a:xfrm>
        </p:spPr>
        <p:txBody>
          <a:bodyPr/>
          <a:lstStyle/>
          <a:p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系統目標</a:t>
            </a:r>
          </a:p>
        </p:txBody>
      </p:sp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88C2693E-AD56-443B-8781-9EF5C8A6C473}"/>
              </a:ext>
            </a:extLst>
          </p:cNvPr>
          <p:cNvSpPr>
            <a:spLocks noGrp="1"/>
          </p:cNvSpPr>
          <p:nvPr/>
        </p:nvSpPr>
        <p:spPr>
          <a:xfrm>
            <a:off x="874184" y="2077350"/>
            <a:ext cx="10265229" cy="277278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TW" altLang="en-US" sz="2600">
                <a:latin typeface="微軟正黑體"/>
                <a:ea typeface="微軟正黑體"/>
                <a:cs typeface="Calibri"/>
              </a:rPr>
              <a:t>整合台北市與新北市飲料店與各個店家的所有飲料品項，</a:t>
            </a:r>
            <a:endParaRPr lang="zh-TW">
              <a:latin typeface="微軟正黑體"/>
              <a:ea typeface="微軟正黑體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600">
                <a:latin typeface="微軟正黑體"/>
                <a:ea typeface="微軟正黑體"/>
                <a:cs typeface="Calibri"/>
              </a:rPr>
              <a:t>能根據不同的分類簡易檢索。</a:t>
            </a:r>
            <a:endParaRPr lang="zh-TW">
              <a:latin typeface="微軟正黑體"/>
              <a:ea typeface="微軟正黑體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600"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</a:rPr>
              <a:t>• 選擇飲料</a:t>
            </a:r>
            <a:endParaRPr lang="en-US" altLang="zh-TW" sz="2600"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600"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</a:rPr>
              <a:t>• 選擇店家</a:t>
            </a:r>
            <a:endParaRPr lang="en-US" altLang="zh-TW" sz="2600"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</a:endParaRPr>
          </a:p>
          <a:p>
            <a:pPr marL="0" indent="0">
              <a:buNone/>
            </a:pP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  <a:cs typeface="Calibri"/>
            </a:endParaRPr>
          </a:p>
          <a:p>
            <a:pPr marL="0" indent="0">
              <a:buNone/>
            </a:pP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  <a:cs typeface="Calibri"/>
            </a:endParaRPr>
          </a:p>
          <a:p>
            <a:pPr marL="0" indent="0">
              <a:buNone/>
            </a:pPr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7790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店家介紹</a:t>
            </a:r>
            <a:endParaRPr lang="en-US" altLang="zh-TW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 descr="一張含有 文字 的圖片&#10;&#10;自動產生的描述">
            <a:extLst>
              <a:ext uri="{FF2B5EF4-FFF2-40B4-BE49-F238E27FC236}">
                <a16:creationId xmlns:a16="http://schemas.microsoft.com/office/drawing/2014/main" id="{312AE86F-363E-4467-85B0-38D887D6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39" y="1270943"/>
            <a:ext cx="11349891" cy="495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9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店家分店</a:t>
            </a:r>
            <a:endParaRPr lang="en-US" altLang="zh-TW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2" name="圖片 9">
            <a:extLst>
              <a:ext uri="{FF2B5EF4-FFF2-40B4-BE49-F238E27FC236}">
                <a16:creationId xmlns:a16="http://schemas.microsoft.com/office/drawing/2014/main" id="{171B5CC1-124B-49A7-8ABA-846EA735A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56704"/>
            <a:ext cx="10657114" cy="522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0483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21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店家菜單</a:t>
            </a:r>
            <a:endParaRPr lang="en-US" altLang="zh-TW" err="1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3" name="圖片 9" descr="一張含有 杯子, 桌, 咖啡, 飲料 的圖片&#10;&#10;自動產生的描述">
            <a:extLst>
              <a:ext uri="{FF2B5EF4-FFF2-40B4-BE49-F238E27FC236}">
                <a16:creationId xmlns:a16="http://schemas.microsoft.com/office/drawing/2014/main" id="{00805F93-BC7B-48B7-84D8-C08E970C0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553" y="1383223"/>
            <a:ext cx="10607430" cy="523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93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97829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/>
                <a:ea typeface="微軟正黑體"/>
                <a:cs typeface="Calibri Light"/>
              </a:rPr>
              <a:t>系統展示</a:t>
            </a:r>
            <a:r>
              <a:rPr lang="en-US" altLang="zh-TW">
                <a:latin typeface="微軟正黑體"/>
                <a:ea typeface="微軟正黑體"/>
                <a:cs typeface="Calibri Light"/>
              </a:rPr>
              <a:t>-</a:t>
            </a:r>
            <a:r>
              <a:rPr lang="en-US" altLang="zh-TW" err="1">
                <a:latin typeface="微軟正黑體"/>
                <a:ea typeface="微軟正黑體"/>
                <a:cs typeface="Calibri Light"/>
              </a:rPr>
              <a:t>登入</a:t>
            </a:r>
          </a:p>
        </p:txBody>
      </p:sp>
      <p:pic>
        <p:nvPicPr>
          <p:cNvPr id="3" name="圖片 11">
            <a:extLst>
              <a:ext uri="{FF2B5EF4-FFF2-40B4-BE49-F238E27FC236}">
                <a16:creationId xmlns:a16="http://schemas.microsoft.com/office/drawing/2014/main" id="{6AA2A6EE-6E3B-4A83-8B84-2DF8D46F7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09" y="1464669"/>
            <a:ext cx="6754482" cy="3281682"/>
          </a:xfrm>
          <a:prstGeom prst="rect">
            <a:avLst/>
          </a:prstGeom>
        </p:spPr>
      </p:pic>
      <p:pic>
        <p:nvPicPr>
          <p:cNvPr id="12" name="圖片 13">
            <a:extLst>
              <a:ext uri="{FF2B5EF4-FFF2-40B4-BE49-F238E27FC236}">
                <a16:creationId xmlns:a16="http://schemas.microsoft.com/office/drawing/2014/main" id="{6DF45D0F-1056-478D-A763-211ECA69F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778" y="3047893"/>
            <a:ext cx="7387085" cy="36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47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A64D0B6-02FD-433B-A5D0-E33AAEDE7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zh-TW" sz="3600">
                <a:latin typeface="Microsoft JhengHei"/>
                <a:ea typeface="Microsoft JhengHei"/>
              </a:rPr>
              <a:t>系統展示</a:t>
            </a:r>
            <a:r>
              <a:rPr lang="en-US" altLang="zh-TW" sz="3600">
                <a:latin typeface="Microsoft JhengHei"/>
                <a:ea typeface="+mj-lt"/>
              </a:rPr>
              <a:t>-</a:t>
            </a:r>
            <a:r>
              <a:rPr lang="zh-TW" altLang="en-US" sz="3600">
                <a:latin typeface="Microsoft JhengHei"/>
                <a:ea typeface="+mj-lt"/>
              </a:rPr>
              <a:t>登入成功</a:t>
            </a:r>
            <a:endParaRPr lang="zh-TW" sz="36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圖片 4">
            <a:extLst>
              <a:ext uri="{FF2B5EF4-FFF2-40B4-BE49-F238E27FC236}">
                <a16:creationId xmlns:a16="http://schemas.microsoft.com/office/drawing/2014/main" id="{3408E6A2-14AA-4B8C-8DF8-5CA20B001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170" y="1713022"/>
            <a:ext cx="9531249" cy="467433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53504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318665" y="425597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2" name="圖片 9" descr="一張含有 文字 的圖片&#10;&#10;自動產生的描述">
            <a:extLst>
              <a:ext uri="{FF2B5EF4-FFF2-40B4-BE49-F238E27FC236}">
                <a16:creationId xmlns:a16="http://schemas.microsoft.com/office/drawing/2014/main" id="{A381B624-2CE3-4BDD-B5E4-060EF75E0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004" y="1473358"/>
            <a:ext cx="6049992" cy="500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37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1A8D0F78-089B-4606-8294-FF5A8928D0AF}"/>
              </a:ext>
            </a:extLst>
          </p:cNvPr>
          <p:cNvSpPr>
            <a:spLocks noGrp="1"/>
          </p:cNvSpPr>
          <p:nvPr/>
        </p:nvSpPr>
        <p:spPr>
          <a:xfrm>
            <a:off x="1649145" y="1665750"/>
            <a:ext cx="2382954" cy="18635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600">
                <a:ea typeface="新細明體"/>
              </a:rPr>
              <a:t>店家</a:t>
            </a:r>
            <a:endParaRPr lang="en-US" altLang="zh-TW" sz="2600">
              <a:ea typeface="新細明體"/>
              <a:cs typeface="Calibri"/>
            </a:endParaRPr>
          </a:p>
          <a:p>
            <a:pPr marL="971550" lvl="1"/>
            <a:r>
              <a:rPr lang="zh-TW" altLang="en-US" sz="2200">
                <a:ea typeface="新細明體"/>
              </a:rPr>
              <a:t>新增店家</a:t>
            </a:r>
            <a:endParaRPr lang="en-US" altLang="zh-TW" sz="2200">
              <a:ea typeface="新細明體"/>
              <a:cs typeface="Calibri"/>
            </a:endParaRPr>
          </a:p>
          <a:p>
            <a:pPr marL="971550" lvl="1"/>
            <a:r>
              <a:rPr lang="zh-TW" altLang="en-US" sz="2200">
                <a:ea typeface="新細明體"/>
                <a:cs typeface="Calibri"/>
              </a:rPr>
              <a:t>修改店家</a:t>
            </a:r>
          </a:p>
          <a:p>
            <a:pPr marL="971550" lvl="1"/>
            <a:r>
              <a:rPr lang="zh-TW" altLang="en-US" sz="2200">
                <a:ea typeface="新細明體"/>
              </a:rPr>
              <a:t>刪除店家</a:t>
            </a:r>
            <a:endParaRPr lang="zh-TW" altLang="en-US" sz="2200">
              <a:ea typeface="新細明體"/>
              <a:cs typeface="Calibri"/>
            </a:endParaRPr>
          </a:p>
          <a:p>
            <a:endParaRPr lang="en-US" altLang="zh-TW" sz="20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5">
            <a:extLst>
              <a:ext uri="{FF2B5EF4-FFF2-40B4-BE49-F238E27FC236}">
                <a16:creationId xmlns:a16="http://schemas.microsoft.com/office/drawing/2014/main" id="{710F1CCF-3E15-434D-BBD5-7E800AC56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79" y="3894579"/>
            <a:ext cx="5771710" cy="2634953"/>
          </a:xfrm>
          <a:prstGeom prst="rect">
            <a:avLst/>
          </a:prstGeom>
        </p:spPr>
      </p:pic>
      <p:pic>
        <p:nvPicPr>
          <p:cNvPr id="7" name="圖片 7">
            <a:extLst>
              <a:ext uri="{FF2B5EF4-FFF2-40B4-BE49-F238E27FC236}">
                <a16:creationId xmlns:a16="http://schemas.microsoft.com/office/drawing/2014/main" id="{985B73EA-B8EB-4D71-BB65-4A2C93186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993" y="3943788"/>
            <a:ext cx="5695562" cy="2580980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C1E320AB-4FD9-46EE-9F0B-49B25B1BE163}"/>
              </a:ext>
            </a:extLst>
          </p:cNvPr>
          <p:cNvSpPr txBox="1">
            <a:spLocks/>
          </p:cNvSpPr>
          <p:nvPr/>
        </p:nvSpPr>
        <p:spPr>
          <a:xfrm>
            <a:off x="380819" y="230212"/>
            <a:ext cx="6464467" cy="1315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6" name="圖片 6">
            <a:extLst>
              <a:ext uri="{FF2B5EF4-FFF2-40B4-BE49-F238E27FC236}">
                <a16:creationId xmlns:a16="http://schemas.microsoft.com/office/drawing/2014/main" id="{2FB56F04-6BDF-498D-B1E4-B24B66342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262" y="957567"/>
            <a:ext cx="5943319" cy="26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62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CB3AD6-ED8E-4AC8-83CF-8DEAD4B23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361" y="1278331"/>
            <a:ext cx="3173661" cy="185723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 sz="2600">
                <a:latin typeface="Microsoft JhengHei"/>
                <a:ea typeface="+mn-lt"/>
                <a:cs typeface="+mn-lt"/>
              </a:rPr>
              <a:t>店家</a:t>
            </a:r>
            <a:endParaRPr lang="en-US" altLang="zh-TW" sz="2600">
              <a:latin typeface="Microsoft JhengHei"/>
              <a:ea typeface="+mn-lt"/>
              <a:cs typeface="+mn-lt"/>
            </a:endParaRPr>
          </a:p>
          <a:p>
            <a:pPr marL="685800" lvl="2">
              <a:spcBef>
                <a:spcPts val="1000"/>
              </a:spcBef>
            </a:pPr>
            <a:r>
              <a:rPr lang="zh-TW" altLang="en-US" sz="2200">
                <a:latin typeface="Microsoft JhengHei"/>
                <a:ea typeface="+mn-lt"/>
                <a:cs typeface="+mn-lt"/>
              </a:rPr>
              <a:t>新增分店</a:t>
            </a:r>
            <a:endParaRPr lang="en-US" altLang="zh-TW" sz="2200">
              <a:latin typeface="Microsoft JhengHei"/>
              <a:ea typeface="+mn-lt"/>
              <a:cs typeface="+mn-lt"/>
            </a:endParaRPr>
          </a:p>
          <a:p>
            <a:pPr marL="685800" lvl="2">
              <a:spcBef>
                <a:spcPts val="1000"/>
              </a:spcBef>
            </a:pPr>
            <a:r>
              <a:rPr lang="zh-TW" altLang="en-US" sz="2200">
                <a:latin typeface="Microsoft JhengHei"/>
                <a:ea typeface="+mn-lt"/>
                <a:cs typeface="+mn-lt"/>
              </a:rPr>
              <a:t>修改分店</a:t>
            </a:r>
          </a:p>
          <a:p>
            <a:pPr marL="685800" lvl="2">
              <a:spcBef>
                <a:spcPts val="1000"/>
              </a:spcBef>
            </a:pPr>
            <a:r>
              <a:rPr lang="zh-TW" altLang="en-US" sz="2200">
                <a:latin typeface="Microsoft JhengHei"/>
                <a:ea typeface="+mn-lt"/>
                <a:cs typeface="+mn-lt"/>
              </a:rPr>
              <a:t>刪除分店</a:t>
            </a:r>
          </a:p>
          <a:p>
            <a:endParaRPr lang="en-US" altLang="zh-TW" sz="2600">
              <a:latin typeface="Microsoft JhengHei"/>
              <a:ea typeface="Microsoft JhengHei"/>
              <a:cs typeface="+mn-lt"/>
            </a:endParaRPr>
          </a:p>
        </p:txBody>
      </p:sp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396819" y="-43326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pic>
        <p:nvPicPr>
          <p:cNvPr id="11" name="圖片 11">
            <a:extLst>
              <a:ext uri="{FF2B5EF4-FFF2-40B4-BE49-F238E27FC236}">
                <a16:creationId xmlns:a16="http://schemas.microsoft.com/office/drawing/2014/main" id="{7F04ACAC-BB78-4DBF-8AB8-93DD08C49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53" y="3247927"/>
            <a:ext cx="6783236" cy="3453279"/>
          </a:xfrm>
          <a:prstGeom prst="rect">
            <a:avLst/>
          </a:prstGeom>
        </p:spPr>
      </p:pic>
      <p:pic>
        <p:nvPicPr>
          <p:cNvPr id="12" name="圖片 13">
            <a:extLst>
              <a:ext uri="{FF2B5EF4-FFF2-40B4-BE49-F238E27FC236}">
                <a16:creationId xmlns:a16="http://schemas.microsoft.com/office/drawing/2014/main" id="{7C3442B4-C11C-4B05-A32C-1A58C289E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741" y="3253733"/>
            <a:ext cx="6639463" cy="3441669"/>
          </a:xfrm>
          <a:prstGeom prst="rect">
            <a:avLst/>
          </a:prstGeom>
        </p:spPr>
      </p:pic>
      <p:pic>
        <p:nvPicPr>
          <p:cNvPr id="14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33C127F2-F9EA-47D9-AB69-056E18E1F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117" y="926632"/>
            <a:ext cx="5101086" cy="227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134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1318665" y="425597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82B4E958-65C0-4AFE-AFA0-A419EA66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046" y="1936157"/>
            <a:ext cx="4230950" cy="132287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 altLang="en-US">
                <a:latin typeface="Microsoft JhengHei"/>
                <a:ea typeface="+mn-lt"/>
                <a:cs typeface="+mn-lt"/>
              </a:rPr>
              <a:t>飲料</a:t>
            </a:r>
            <a:endParaRPr lang="en-US" altLang="zh-TW">
              <a:latin typeface="微軟正黑體"/>
              <a:ea typeface="微軟正黑體"/>
              <a:cs typeface="+mn-lt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新增飲料</a:t>
            </a:r>
            <a:endParaRPr lang="en-US" altLang="zh-TW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修改飲料</a:t>
            </a:r>
            <a:endParaRPr lang="en-US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刪除飲料</a:t>
            </a:r>
            <a:endParaRPr lang="en-US">
              <a:latin typeface="Microsoft JhengHei"/>
              <a:ea typeface="Microsoft JhengHei"/>
            </a:endParaRPr>
          </a:p>
        </p:txBody>
      </p:sp>
      <p:pic>
        <p:nvPicPr>
          <p:cNvPr id="10" name="圖片 11">
            <a:extLst>
              <a:ext uri="{FF2B5EF4-FFF2-40B4-BE49-F238E27FC236}">
                <a16:creationId xmlns:a16="http://schemas.microsoft.com/office/drawing/2014/main" id="{649319E9-D547-42B9-96D0-1A46B996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550" y="1476477"/>
            <a:ext cx="6179387" cy="3028032"/>
          </a:xfrm>
          <a:prstGeom prst="rect">
            <a:avLst/>
          </a:prstGeom>
        </p:spPr>
      </p:pic>
      <p:pic>
        <p:nvPicPr>
          <p:cNvPr id="12" name="圖片 13">
            <a:extLst>
              <a:ext uri="{FF2B5EF4-FFF2-40B4-BE49-F238E27FC236}">
                <a16:creationId xmlns:a16="http://schemas.microsoft.com/office/drawing/2014/main" id="{C2338376-33E2-462B-B158-C360ED744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551" y="3705433"/>
            <a:ext cx="6179386" cy="3027101"/>
          </a:xfrm>
          <a:prstGeom prst="rect">
            <a:avLst/>
          </a:prstGeom>
        </p:spPr>
      </p:pic>
      <p:pic>
        <p:nvPicPr>
          <p:cNvPr id="14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3BE8BB6B-30D6-4CAE-9BD2-89A3D48CB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15" y="3151109"/>
            <a:ext cx="7042028" cy="338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189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16F719A-5F85-4856-80F1-A55A44B4B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zh-TW" sz="3600">
                <a:latin typeface="Microsoft JhengHei"/>
                <a:ea typeface="Microsoft JhengHei"/>
              </a:rPr>
              <a:t>系統展示</a:t>
            </a:r>
            <a:r>
              <a:rPr lang="en-US" altLang="zh-TW" sz="3600">
                <a:latin typeface="Microsoft JhengHei"/>
                <a:ea typeface="+mj-lt"/>
              </a:rPr>
              <a:t>-</a:t>
            </a:r>
            <a:r>
              <a:rPr lang="zh-TW" sz="3600">
                <a:latin typeface="Microsoft JhengHei"/>
                <a:ea typeface="Microsoft JhengHei"/>
              </a:rPr>
              <a:t>管理者介面</a:t>
            </a:r>
            <a:endParaRPr lang="zh-TW" sz="36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5D4493-F429-47CF-9704-A8A6239BA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zh-TW" altLang="en-US" sz="2000">
                <a:ea typeface="新細明體"/>
                <a:cs typeface="Calibri"/>
              </a:rPr>
              <a:t>刪除飲料畫面</a:t>
            </a:r>
          </a:p>
          <a:p>
            <a:pPr marL="0" indent="0">
              <a:buNone/>
            </a:pPr>
            <a:endParaRPr lang="zh-TW" altLang="en-US" sz="2000">
              <a:ea typeface="新細明體"/>
              <a:cs typeface="Calibri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圖片 5">
            <a:extLst>
              <a:ext uri="{FF2B5EF4-FFF2-40B4-BE49-F238E27FC236}">
                <a16:creationId xmlns:a16="http://schemas.microsoft.com/office/drawing/2014/main" id="{EE71FE07-C41C-4978-8AD9-AD12C256F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396" y="2252802"/>
            <a:ext cx="8064759" cy="392545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10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圖片 2" descr="一張含有 桌 的圖片&#10;&#10;自動產生的描述">
            <a:extLst>
              <a:ext uri="{FF2B5EF4-FFF2-40B4-BE49-F238E27FC236}">
                <a16:creationId xmlns:a16="http://schemas.microsoft.com/office/drawing/2014/main" id="{D25B5C31-0015-4B1D-A2BA-2F8ADCDF0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" r="3866" b="57821"/>
          <a:stretch/>
        </p:blipFill>
        <p:spPr>
          <a:xfrm>
            <a:off x="1562378" y="2126513"/>
            <a:ext cx="8995621" cy="1476057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DAE66D3-617F-41B4-AF09-3445D8175039}"/>
              </a:ext>
            </a:extLst>
          </p:cNvPr>
          <p:cNvSpPr txBox="1"/>
          <p:nvPr/>
        </p:nvSpPr>
        <p:spPr>
          <a:xfrm>
            <a:off x="1507769" y="1563732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TW" sz="2400">
                <a:ea typeface="+mn-lt"/>
                <a:cs typeface="+mn-lt"/>
              </a:rPr>
              <a:t>st</a:t>
            </a:r>
            <a:r>
              <a:rPr lang="en-US" altLang="zh-TW" sz="2400">
                <a:ea typeface="+mn-lt"/>
                <a:cs typeface="+mn-lt"/>
              </a:rPr>
              <a:t>ore</a:t>
            </a:r>
            <a:endParaRPr lang="zh-TW" sz="2400">
              <a:ea typeface="新細明體"/>
              <a:cs typeface="Calibri"/>
            </a:endParaRPr>
          </a:p>
        </p:txBody>
      </p:sp>
      <p:pic>
        <p:nvPicPr>
          <p:cNvPr id="4" name="圖片 5" descr="一張含有 桌 的圖片&#10;&#10;自動產生的描述">
            <a:extLst>
              <a:ext uri="{FF2B5EF4-FFF2-40B4-BE49-F238E27FC236}">
                <a16:creationId xmlns:a16="http://schemas.microsoft.com/office/drawing/2014/main" id="{BFAAE6F5-33CB-4056-B9DD-8972160DB9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" r="104" b="18909"/>
          <a:stretch/>
        </p:blipFill>
        <p:spPr>
          <a:xfrm>
            <a:off x="1508100" y="3766204"/>
            <a:ext cx="9340095" cy="217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51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986511" y="337674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82B4E958-65C0-4AFE-AFA0-A419EA66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432" y="2109211"/>
            <a:ext cx="3610465" cy="132287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 altLang="en-US">
                <a:latin typeface="Microsoft JhengHei"/>
                <a:ea typeface="+mn-lt"/>
                <a:cs typeface="+mn-lt"/>
              </a:rPr>
              <a:t>飲料</a:t>
            </a:r>
            <a:endParaRPr lang="en-US" altLang="zh-TW">
              <a:latin typeface="微軟正黑體"/>
              <a:ea typeface="微軟正黑體"/>
              <a:cs typeface="+mn-lt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新增飲料原料</a:t>
            </a:r>
            <a:endParaRPr lang="en-US" altLang="zh-TW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修改飲料原料</a:t>
            </a:r>
            <a:endParaRPr lang="en-US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刪除飲料原料</a:t>
            </a:r>
          </a:p>
          <a:p>
            <a:pPr marL="971550" lvl="1" indent="-285750">
              <a:buFont typeface="Arial"/>
              <a:buChar char="•"/>
            </a:pPr>
            <a:endParaRPr lang="zh-TW" altLang="en-US">
              <a:latin typeface="Microsoft JhengHei"/>
              <a:ea typeface="Microsoft JhengHei"/>
            </a:endParaRPr>
          </a:p>
          <a:p>
            <a:pPr lvl="1"/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9">
            <a:extLst>
              <a:ext uri="{FF2B5EF4-FFF2-40B4-BE49-F238E27FC236}">
                <a16:creationId xmlns:a16="http://schemas.microsoft.com/office/drawing/2014/main" id="{6A5A7620-4F07-4A78-9F6F-2E566015F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3925456"/>
            <a:ext cx="5263661" cy="2533784"/>
          </a:xfrm>
          <a:prstGeom prst="rect">
            <a:avLst/>
          </a:prstGeom>
        </p:spPr>
      </p:pic>
      <p:pic>
        <p:nvPicPr>
          <p:cNvPr id="10" name="圖片 10">
            <a:extLst>
              <a:ext uri="{FF2B5EF4-FFF2-40B4-BE49-F238E27FC236}">
                <a16:creationId xmlns:a16="http://schemas.microsoft.com/office/drawing/2014/main" id="{52A187A5-5F75-4C2D-BD00-6F4CC01C9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939" y="3924598"/>
            <a:ext cx="5146431" cy="2535496"/>
          </a:xfrm>
          <a:prstGeom prst="rect">
            <a:avLst/>
          </a:prstGeom>
        </p:spPr>
      </p:pic>
      <p:pic>
        <p:nvPicPr>
          <p:cNvPr id="11" name="圖片 13">
            <a:extLst>
              <a:ext uri="{FF2B5EF4-FFF2-40B4-BE49-F238E27FC236}">
                <a16:creationId xmlns:a16="http://schemas.microsoft.com/office/drawing/2014/main" id="{7C173B20-21D4-4001-A8CA-8D1100C5E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939" y="1323429"/>
            <a:ext cx="5146430" cy="234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36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422454" y="124830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82B4E958-65C0-4AFE-AFA0-A419EA66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3" y="1653546"/>
            <a:ext cx="4230950" cy="126426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 altLang="en-US">
                <a:latin typeface="Microsoft JhengHei"/>
                <a:ea typeface="+mn-lt"/>
                <a:cs typeface="+mn-lt"/>
              </a:rPr>
              <a:t>飲料</a:t>
            </a:r>
            <a:endParaRPr lang="en-US" altLang="zh-TW">
              <a:latin typeface="微軟正黑體"/>
              <a:ea typeface="微軟正黑體"/>
              <a:cs typeface="+mn-lt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新增飲料營養</a:t>
            </a:r>
            <a:endParaRPr lang="en-US" altLang="zh-TW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修改飲料營養</a:t>
            </a:r>
            <a:endParaRPr lang="en-US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</a:pPr>
            <a:r>
              <a:rPr lang="zh-TW" altLang="en-US">
                <a:latin typeface="Microsoft JhengHei"/>
                <a:ea typeface="Microsoft JhengHei"/>
              </a:rPr>
              <a:t>刪除飲料營養</a:t>
            </a:r>
          </a:p>
          <a:p>
            <a:pPr lvl="1"/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9">
            <a:extLst>
              <a:ext uri="{FF2B5EF4-FFF2-40B4-BE49-F238E27FC236}">
                <a16:creationId xmlns:a16="http://schemas.microsoft.com/office/drawing/2014/main" id="{92784FC8-CFEB-49B7-8800-E189DA396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323" y="3562279"/>
            <a:ext cx="5664200" cy="2752133"/>
          </a:xfrm>
          <a:prstGeom prst="rect">
            <a:avLst/>
          </a:prstGeom>
        </p:spPr>
      </p:pic>
      <p:pic>
        <p:nvPicPr>
          <p:cNvPr id="10" name="圖片 10">
            <a:extLst>
              <a:ext uri="{FF2B5EF4-FFF2-40B4-BE49-F238E27FC236}">
                <a16:creationId xmlns:a16="http://schemas.microsoft.com/office/drawing/2014/main" id="{311B98AF-18AE-4359-8B45-61284D453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785" y="3562618"/>
            <a:ext cx="5556738" cy="2751454"/>
          </a:xfrm>
          <a:prstGeom prst="rect">
            <a:avLst/>
          </a:prstGeom>
        </p:spPr>
      </p:pic>
      <p:pic>
        <p:nvPicPr>
          <p:cNvPr id="11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774DF4C3-577B-458B-8713-E3BB009AD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785" y="788692"/>
            <a:ext cx="5517661" cy="250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662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422454" y="124830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82B4E958-65C0-4AFE-AFA0-A419EA66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971" y="1936854"/>
            <a:ext cx="4230950" cy="126426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 altLang="en-US">
                <a:latin typeface="Microsoft JhengHei"/>
                <a:ea typeface="+mn-lt"/>
                <a:cs typeface="+mn-lt"/>
              </a:rPr>
              <a:t>飲料</a:t>
            </a:r>
            <a:endParaRPr lang="en-US" altLang="zh-TW">
              <a:latin typeface="微軟正黑體"/>
              <a:ea typeface="微軟正黑體"/>
              <a:cs typeface="+mn-lt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新增原料</a:t>
            </a:r>
            <a:endParaRPr lang="en-US" altLang="zh-TW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修改</a:t>
            </a:r>
            <a:r>
              <a:rPr lang="zh-TW">
                <a:latin typeface="Microsoft JhengHei"/>
                <a:ea typeface="Microsoft JhengHei"/>
              </a:rPr>
              <a:t>原料</a:t>
            </a:r>
            <a:endParaRPr lang="en-US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</a:pPr>
            <a:r>
              <a:rPr lang="zh-TW" altLang="en-US">
                <a:latin typeface="Microsoft JhengHei"/>
                <a:ea typeface="Microsoft JhengHei"/>
              </a:rPr>
              <a:t>刪除</a:t>
            </a:r>
            <a:r>
              <a:rPr lang="zh-TW">
                <a:latin typeface="Microsoft JhengHei"/>
                <a:ea typeface="Microsoft JhengHei"/>
              </a:rPr>
              <a:t>原料</a:t>
            </a:r>
          </a:p>
          <a:p>
            <a:pPr lvl="1"/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2" name="圖片 13">
            <a:extLst>
              <a:ext uri="{FF2B5EF4-FFF2-40B4-BE49-F238E27FC236}">
                <a16:creationId xmlns:a16="http://schemas.microsoft.com/office/drawing/2014/main" id="{01CAD616-BB23-409B-BEE7-F133B1CFC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39" y="3702494"/>
            <a:ext cx="5625123" cy="2549857"/>
          </a:xfrm>
          <a:prstGeom prst="rect">
            <a:avLst/>
          </a:prstGeom>
        </p:spPr>
      </p:pic>
      <p:pic>
        <p:nvPicPr>
          <p:cNvPr id="14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6386A994-B843-4592-B931-2501BE9EF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323" y="3698207"/>
            <a:ext cx="5742354" cy="2558431"/>
          </a:xfrm>
          <a:prstGeom prst="rect">
            <a:avLst/>
          </a:prstGeom>
        </p:spPr>
      </p:pic>
      <p:pic>
        <p:nvPicPr>
          <p:cNvPr id="15" name="圖片 15" descr="一張含有 文字 的圖片&#10;&#10;自動產生的描述">
            <a:extLst>
              <a:ext uri="{FF2B5EF4-FFF2-40B4-BE49-F238E27FC236}">
                <a16:creationId xmlns:a16="http://schemas.microsoft.com/office/drawing/2014/main" id="{C14675C2-843C-4370-B876-1299281CF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323" y="954769"/>
            <a:ext cx="5742353" cy="255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693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9">
            <a:extLst>
              <a:ext uri="{FF2B5EF4-FFF2-40B4-BE49-F238E27FC236}">
                <a16:creationId xmlns:a16="http://schemas.microsoft.com/office/drawing/2014/main" id="{FA41565F-85D8-4F57-A4CA-16DB2A2AC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C82A015F-8FC0-49AA-A054-B3AC6943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01180359-06E7-49FC-89FD-EBAD0598D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35">
            <a:extLst>
              <a:ext uri="{FF2B5EF4-FFF2-40B4-BE49-F238E27FC236}">
                <a16:creationId xmlns:a16="http://schemas.microsoft.com/office/drawing/2014/main" id="{9DD627E0-F195-4B2A-879A-4996972E5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6AA3144-9492-46A4-887F-5AC9BCB4D59B}"/>
              </a:ext>
            </a:extLst>
          </p:cNvPr>
          <p:cNvSpPr txBox="1">
            <a:spLocks/>
          </p:cNvSpPr>
          <p:nvPr/>
        </p:nvSpPr>
        <p:spPr>
          <a:xfrm>
            <a:off x="949992" y="398369"/>
            <a:ext cx="7021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系統展示</a:t>
            </a:r>
            <a:r>
              <a:rPr lang="en-US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-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管理者介面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  <a:cs typeface="+mj-lt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82B4E958-65C0-4AFE-AFA0-A419EA66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971" y="1936854"/>
            <a:ext cx="4230950" cy="126426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>
                <a:ea typeface="+mn-lt"/>
                <a:cs typeface="+mn-lt"/>
              </a:rPr>
              <a:t>種類</a:t>
            </a:r>
            <a:endParaRPr lang="en-US" altLang="zh-TW">
              <a:latin typeface="微軟正黑體"/>
              <a:ea typeface="微軟正黑體"/>
              <a:cs typeface="+mn-lt"/>
            </a:endParaRPr>
          </a:p>
          <a:p>
            <a:pPr marL="971550" lvl="1" indent="-285750">
              <a:buFont typeface="Arial"/>
            </a:pPr>
            <a:r>
              <a:rPr lang="zh-TW" altLang="en-US">
                <a:latin typeface="Microsoft JhengHei"/>
                <a:ea typeface="Microsoft JhengHei"/>
                <a:cs typeface="+mn-lt"/>
              </a:rPr>
              <a:t>新</a:t>
            </a:r>
            <a:r>
              <a:rPr lang="zh-TW" altLang="en-US">
                <a:latin typeface="Microsoft JhengHei"/>
                <a:ea typeface="Microsoft JhengHei"/>
              </a:rPr>
              <a:t>增</a:t>
            </a:r>
            <a:r>
              <a:rPr lang="zh-TW">
                <a:ea typeface="+mn-lt"/>
                <a:cs typeface="+mn-lt"/>
              </a:rPr>
              <a:t>種類</a:t>
            </a:r>
            <a:endParaRPr lang="en-US" altLang="zh-TW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  <a:buChar char="•"/>
            </a:pPr>
            <a:r>
              <a:rPr lang="zh-TW" altLang="en-US">
                <a:latin typeface="Microsoft JhengHei"/>
                <a:ea typeface="Microsoft JhengHei"/>
              </a:rPr>
              <a:t>修改</a:t>
            </a:r>
            <a:r>
              <a:rPr lang="zh-TW" altLang="en-US">
                <a:ea typeface="+mn-lt"/>
                <a:cs typeface="+mn-lt"/>
              </a:rPr>
              <a:t>種類</a:t>
            </a:r>
            <a:endParaRPr lang="en-US">
              <a:latin typeface="Microsoft JhengHei"/>
              <a:ea typeface="Microsoft JhengHei"/>
            </a:endParaRPr>
          </a:p>
          <a:p>
            <a:pPr marL="971550" lvl="1" indent="-285750">
              <a:buFont typeface="Arial"/>
            </a:pPr>
            <a:r>
              <a:rPr lang="zh-TW" altLang="en-US">
                <a:latin typeface="Microsoft JhengHei"/>
                <a:ea typeface="Microsoft JhengHei"/>
              </a:rPr>
              <a:t>刪除</a:t>
            </a:r>
            <a:r>
              <a:rPr lang="zh-TW" altLang="en-US">
                <a:ea typeface="+mn-lt"/>
                <a:cs typeface="+mn-lt"/>
              </a:rPr>
              <a:t>種類</a:t>
            </a:r>
            <a:endParaRPr lang="zh-TW">
              <a:ea typeface="+mn-lt"/>
              <a:cs typeface="+mn-lt"/>
            </a:endParaRPr>
          </a:p>
          <a:p>
            <a:pPr lvl="1"/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9" descr="一張含有 文字 的圖片&#10;&#10;自動產生的描述">
            <a:extLst>
              <a:ext uri="{FF2B5EF4-FFF2-40B4-BE49-F238E27FC236}">
                <a16:creationId xmlns:a16="http://schemas.microsoft.com/office/drawing/2014/main" id="{BFD12E96-56CA-44DA-AE05-974AC67C9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08" y="3698208"/>
            <a:ext cx="5312507" cy="2392353"/>
          </a:xfrm>
          <a:prstGeom prst="rect">
            <a:avLst/>
          </a:prstGeom>
        </p:spPr>
      </p:pic>
      <p:pic>
        <p:nvPicPr>
          <p:cNvPr id="10" name="圖片 10">
            <a:extLst>
              <a:ext uri="{FF2B5EF4-FFF2-40B4-BE49-F238E27FC236}">
                <a16:creationId xmlns:a16="http://schemas.microsoft.com/office/drawing/2014/main" id="{AFC32C96-A900-4DF6-AE5F-151085049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15" y="3701637"/>
            <a:ext cx="5312507" cy="2385494"/>
          </a:xfrm>
          <a:prstGeom prst="rect">
            <a:avLst/>
          </a:prstGeom>
        </p:spPr>
      </p:pic>
      <p:pic>
        <p:nvPicPr>
          <p:cNvPr id="11" name="圖片 15" descr="一張含有 文字 的圖片&#10;&#10;自動產生的描述">
            <a:extLst>
              <a:ext uri="{FF2B5EF4-FFF2-40B4-BE49-F238E27FC236}">
                <a16:creationId xmlns:a16="http://schemas.microsoft.com/office/drawing/2014/main" id="{A8C57E0F-13E7-40E7-8249-15CB1E2F81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015" y="1088966"/>
            <a:ext cx="5263661" cy="237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542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29">
            <a:extLst>
              <a:ext uri="{FF2B5EF4-FFF2-40B4-BE49-F238E27FC236}">
                <a16:creationId xmlns:a16="http://schemas.microsoft.com/office/drawing/2014/main" id="{35203E68-66F1-4DAE-92E2-85D079AB7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Rectangle 31">
            <a:extLst>
              <a:ext uri="{FF2B5EF4-FFF2-40B4-BE49-F238E27FC236}">
                <a16:creationId xmlns:a16="http://schemas.microsoft.com/office/drawing/2014/main" id="{2D24BD56-9705-40FA-AFFB-B074321E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35">
            <a:extLst>
              <a:ext uri="{FF2B5EF4-FFF2-40B4-BE49-F238E27FC236}">
                <a16:creationId xmlns:a16="http://schemas.microsoft.com/office/drawing/2014/main" id="{4311D043-B21A-47E9-9F5B-792EE8B0F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26A90681-71FA-400F-AB68-6A5AFCC8273C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25439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團隊分工</a:t>
            </a:r>
            <a:endParaRPr lang="zh-TW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CCC4159-41A3-4DC1-A450-B356FD01A43E}"/>
              </a:ext>
            </a:extLst>
          </p:cNvPr>
          <p:cNvSpPr txBox="1"/>
          <p:nvPr/>
        </p:nvSpPr>
        <p:spPr>
          <a:xfrm>
            <a:off x="826948" y="1774370"/>
            <a:ext cx="9955167" cy="14341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800">
                <a:latin typeface="Microsoft JhengHei"/>
                <a:ea typeface="Microsoft JhengHei"/>
              </a:rPr>
              <a:t>前端：姜念廷、王凱心</a:t>
            </a:r>
            <a:endParaRPr lang="zh-TW"/>
          </a:p>
          <a:p>
            <a:pPr marL="228600" indent="-228600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800">
                <a:latin typeface="Microsoft JhengHei"/>
                <a:ea typeface="Microsoft JhengHei"/>
              </a:rPr>
              <a:t>後端：邵思絜、呂欣玲、林冠伶</a:t>
            </a:r>
          </a:p>
        </p:txBody>
      </p:sp>
    </p:spTree>
    <p:extLst>
      <p:ext uri="{BB962C8B-B14F-4D97-AF65-F5344CB8AC3E}">
        <p14:creationId xmlns:p14="http://schemas.microsoft.com/office/powerpoint/2010/main" val="3279832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5F5E47-C375-4270-B34F-4BC98EAA1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046" y="2099163"/>
            <a:ext cx="10515600" cy="26710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>
                <a:latin typeface="Microsoft JhengHei"/>
                <a:ea typeface="Microsoft JhengHei"/>
              </a:rPr>
              <a:t>臺北市食材登錄平台</a:t>
            </a:r>
          </a:p>
          <a:p>
            <a:pPr marL="0" indent="0">
              <a:buNone/>
            </a:pPr>
            <a:r>
              <a:rPr lang="en-US" altLang="zh-TW">
                <a:ea typeface="+mn-lt"/>
                <a:cs typeface="+mn-lt"/>
                <a:hlinkClick r:id="rId2"/>
              </a:rPr>
              <a:t>https://foodtracer.taipei.gov.tw/Front/Ice</a:t>
            </a:r>
            <a:endParaRPr lang="zh-TW">
              <a:latin typeface="Microsoft JhengHei"/>
              <a:ea typeface="Microsoft JhengHei"/>
              <a:hlinkClick r:id="rId2"/>
            </a:endParaRP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新北市食材登錄平台</a:t>
            </a:r>
            <a:endParaRPr lang="en-US" altLang="zh-TW">
              <a:latin typeface="Calibri"/>
              <a:ea typeface="Microsoft JhengHei"/>
              <a:cs typeface="Calibri"/>
            </a:endParaRPr>
          </a:p>
          <a:p>
            <a:pPr marL="0" indent="0">
              <a:buNone/>
            </a:pPr>
            <a:r>
              <a:rPr lang="zh-TW">
                <a:ea typeface="+mn-lt"/>
                <a:cs typeface="+mn-lt"/>
                <a:hlinkClick r:id="rId3"/>
              </a:rPr>
              <a:t>https://foodtracer.health.ntpc.gov.tw/shops.aspx?ccid=62</a:t>
            </a:r>
            <a:endParaRPr lang="zh-TW" altLang="en-US">
              <a:latin typeface="Microsoft JhengHei"/>
              <a:ea typeface="Microsoft JhengHei"/>
              <a:cs typeface="Calibri"/>
            </a:endParaRPr>
          </a:p>
          <a:p>
            <a:r>
              <a:rPr lang="zh-TW">
                <a:latin typeface="Microsoft JhengHei"/>
                <a:ea typeface="Microsoft JhengHei"/>
                <a:cs typeface="Calibri"/>
              </a:rPr>
              <a:t>各家飲料官網</a:t>
            </a:r>
            <a:endParaRPr lang="zh-TW" altLang="en-US">
              <a:latin typeface="Microsoft JhengHei"/>
              <a:ea typeface="Microsoft JhengHei"/>
              <a:cs typeface="Calibri"/>
            </a:endParaRPr>
          </a:p>
          <a:p>
            <a:pPr marL="0" indent="0">
              <a:buNone/>
            </a:pPr>
            <a:endParaRPr lang="zh-TW">
              <a:latin typeface="Microsoft JhengHei"/>
              <a:ea typeface="Microsoft JhengHei"/>
              <a:cs typeface="Calibri"/>
            </a:endParaRPr>
          </a:p>
        </p:txBody>
      </p:sp>
      <p:sp>
        <p:nvSpPr>
          <p:cNvPr id="4" name="Isosceles Triangle 37">
            <a:extLst>
              <a:ext uri="{FF2B5EF4-FFF2-40B4-BE49-F238E27FC236}">
                <a16:creationId xmlns:a16="http://schemas.microsoft.com/office/drawing/2014/main" id="{4D68B763-EDBA-419F-919D-0736201B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Isosceles Triangle 39">
            <a:extLst>
              <a:ext uri="{FF2B5EF4-FFF2-40B4-BE49-F238E27FC236}">
                <a16:creationId xmlns:a16="http://schemas.microsoft.com/office/drawing/2014/main" id="{266510DE-A892-488B-BE4E-E03FB5DF2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Freeform: Shape 29">
            <a:extLst>
              <a:ext uri="{FF2B5EF4-FFF2-40B4-BE49-F238E27FC236}">
                <a16:creationId xmlns:a16="http://schemas.microsoft.com/office/drawing/2014/main" id="{35203E68-66F1-4DAE-92E2-85D079AB7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Rectangle 31">
            <a:extLst>
              <a:ext uri="{FF2B5EF4-FFF2-40B4-BE49-F238E27FC236}">
                <a16:creationId xmlns:a16="http://schemas.microsoft.com/office/drawing/2014/main" id="{2D24BD56-9705-40FA-AFFB-B074321E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35">
            <a:extLst>
              <a:ext uri="{FF2B5EF4-FFF2-40B4-BE49-F238E27FC236}">
                <a16:creationId xmlns:a16="http://schemas.microsoft.com/office/drawing/2014/main" id="{4311D043-B21A-47E9-9F5B-792EE8B0F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26A90681-71FA-400F-AB68-6A5AFCC8273C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25439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ea typeface="+mj-lt"/>
                <a:cs typeface="+mj-lt"/>
              </a:rPr>
              <a:t>資料來源</a:t>
            </a:r>
          </a:p>
        </p:txBody>
      </p:sp>
    </p:spTree>
    <p:extLst>
      <p:ext uri="{BB962C8B-B14F-4D97-AF65-F5344CB8AC3E}">
        <p14:creationId xmlns:p14="http://schemas.microsoft.com/office/powerpoint/2010/main" val="330116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dirty="0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 dirty="0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 dirty="0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 dirty="0">
                <a:latin typeface="Microsoft JhengHei"/>
                <a:ea typeface="+mj-lt"/>
                <a:cs typeface="Calibri Light"/>
              </a:rPr>
              <a:t>格式</a:t>
            </a:r>
            <a:endParaRPr lang="en-US" altLang="zh-TW" dirty="0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92CDB6B-A721-437C-B487-127532B0F91F}"/>
              </a:ext>
            </a:extLst>
          </p:cNvPr>
          <p:cNvSpPr txBox="1"/>
          <p:nvPr/>
        </p:nvSpPr>
        <p:spPr>
          <a:xfrm>
            <a:off x="1561123" y="1433004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TW" sz="2400" dirty="0">
                <a:ea typeface="+mn-lt"/>
                <a:cs typeface="+mn-lt"/>
              </a:rPr>
              <a:t>branch</a:t>
            </a:r>
            <a:endParaRPr lang="zh-TW" dirty="0"/>
          </a:p>
        </p:txBody>
      </p:sp>
      <p:pic>
        <p:nvPicPr>
          <p:cNvPr id="6" name="圖片 7" descr="一張含有 桌 的圖片&#10;&#10;自動產生的描述">
            <a:extLst>
              <a:ext uri="{FF2B5EF4-FFF2-40B4-BE49-F238E27FC236}">
                <a16:creationId xmlns:a16="http://schemas.microsoft.com/office/drawing/2014/main" id="{D6768E2F-738E-46A7-BE9D-6C0977561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745" y="189177"/>
            <a:ext cx="4338224" cy="5584307"/>
          </a:xfrm>
          <a:prstGeom prst="rect">
            <a:avLst/>
          </a:prstGeom>
        </p:spPr>
      </p:pic>
      <p:pic>
        <p:nvPicPr>
          <p:cNvPr id="8" name="圖片 9">
            <a:extLst>
              <a:ext uri="{FF2B5EF4-FFF2-40B4-BE49-F238E27FC236}">
                <a16:creationId xmlns:a16="http://schemas.microsoft.com/office/drawing/2014/main" id="{3C040EBA-3DC1-4B17-8963-97B0E0F0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51" y="5940699"/>
            <a:ext cx="11203353" cy="64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08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圖片 2" descr="一張含有 桌 的圖片&#10;&#10;自動產生的描述">
            <a:extLst>
              <a:ext uri="{FF2B5EF4-FFF2-40B4-BE49-F238E27FC236}">
                <a16:creationId xmlns:a16="http://schemas.microsoft.com/office/drawing/2014/main" id="{42DE6386-9138-47A1-A069-B85417367F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76" b="70991"/>
          <a:stretch/>
        </p:blipFill>
        <p:spPr>
          <a:xfrm>
            <a:off x="1670454" y="2105175"/>
            <a:ext cx="7668605" cy="2348956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8E933E-F0CF-4C3C-8311-6A76C11FA319}"/>
              </a:ext>
            </a:extLst>
          </p:cNvPr>
          <p:cNvSpPr txBox="1"/>
          <p:nvPr/>
        </p:nvSpPr>
        <p:spPr>
          <a:xfrm>
            <a:off x="1562985" y="1431210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TW" sz="2400">
                <a:ea typeface="+mn-lt"/>
                <a:cs typeface="+mn-lt"/>
              </a:rPr>
              <a:t>area</a:t>
            </a:r>
            <a:endParaRPr lang="zh-TW"/>
          </a:p>
        </p:txBody>
      </p:sp>
      <p:pic>
        <p:nvPicPr>
          <p:cNvPr id="4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183E8097-329B-4AE5-9B36-AD08C4ACF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356" y="4913601"/>
            <a:ext cx="9082156" cy="128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863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圖片 2" descr="一張含有 桌 的圖片&#10;&#10;自動產生的描述">
            <a:extLst>
              <a:ext uri="{FF2B5EF4-FFF2-40B4-BE49-F238E27FC236}">
                <a16:creationId xmlns:a16="http://schemas.microsoft.com/office/drawing/2014/main" id="{836E977E-0D25-4605-9008-853BFC061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68" r="4714" b="61194"/>
          <a:stretch/>
        </p:blipFill>
        <p:spPr>
          <a:xfrm>
            <a:off x="1565566" y="2203612"/>
            <a:ext cx="9285027" cy="152315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7549777-4E4F-419F-B550-8DF835FF7918}"/>
              </a:ext>
            </a:extLst>
          </p:cNvPr>
          <p:cNvSpPr txBox="1"/>
          <p:nvPr/>
        </p:nvSpPr>
        <p:spPr>
          <a:xfrm>
            <a:off x="1419421" y="1607906"/>
            <a:ext cx="44107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zh-TW" sz="2400">
                <a:ea typeface="+mn-lt"/>
                <a:cs typeface="+mn-lt"/>
              </a:rPr>
              <a:t>drink</a:t>
            </a:r>
            <a:endParaRPr lang="zh-TW"/>
          </a:p>
        </p:txBody>
      </p:sp>
      <p:pic>
        <p:nvPicPr>
          <p:cNvPr id="4" name="圖片 5" descr="一張含有 桌 的圖片&#10;&#10;自動產生的描述">
            <a:extLst>
              <a:ext uri="{FF2B5EF4-FFF2-40B4-BE49-F238E27FC236}">
                <a16:creationId xmlns:a16="http://schemas.microsoft.com/office/drawing/2014/main" id="{65141730-BB41-4E62-B6E5-8B8150A22F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0" b="16803"/>
          <a:stretch/>
        </p:blipFill>
        <p:spPr>
          <a:xfrm>
            <a:off x="1561661" y="4177063"/>
            <a:ext cx="8534288" cy="198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AF0E63A3-FF06-4693-80BC-971C084579F7}"/>
              </a:ext>
            </a:extLst>
          </p:cNvPr>
          <p:cNvSpPr txBox="1">
            <a:spLocks/>
          </p:cNvSpPr>
          <p:nvPr/>
        </p:nvSpPr>
        <p:spPr>
          <a:xfrm>
            <a:off x="1561123" y="286971"/>
            <a:ext cx="523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>
                <a:latin typeface="Microsoft JhengHei"/>
                <a:ea typeface="Microsoft JhengHei"/>
                <a:cs typeface="Calibri Light"/>
              </a:rPr>
              <a:t>資料表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設計</a:t>
            </a:r>
            <a:r>
              <a:rPr lang="en-US" altLang="zh-TW">
                <a:latin typeface="Microsoft JhengHei"/>
                <a:ea typeface="+mj-lt"/>
                <a:cs typeface="Calibri Light"/>
              </a:rPr>
              <a:t>+</a:t>
            </a:r>
            <a:r>
              <a:rPr lang="zh-TW" altLang="en-US">
                <a:latin typeface="Microsoft JhengHei"/>
                <a:ea typeface="+mj-lt"/>
                <a:cs typeface="Calibri Light"/>
              </a:rPr>
              <a:t>格式</a:t>
            </a:r>
            <a:endParaRPr lang="en-US" altLang="zh-TW">
              <a:latin typeface="Microsoft JhengHei"/>
              <a:ea typeface="+mj-lt"/>
            </a:endParaRPr>
          </a:p>
        </p:txBody>
      </p:sp>
      <p:sp>
        <p:nvSpPr>
          <p:cNvPr id="7" name="Isosceles Triangle 37">
            <a:extLst>
              <a:ext uri="{FF2B5EF4-FFF2-40B4-BE49-F238E27FC236}">
                <a16:creationId xmlns:a16="http://schemas.microsoft.com/office/drawing/2014/main" id="{7B485C2A-57CF-4F4C-ACC7-957CBC6DF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Isosceles Triangle 39">
            <a:extLst>
              <a:ext uri="{FF2B5EF4-FFF2-40B4-BE49-F238E27FC236}">
                <a16:creationId xmlns:a16="http://schemas.microsoft.com/office/drawing/2014/main" id="{6F87E347-4E4B-49F0-A7AB-7EC063B7E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29">
            <a:extLst>
              <a:ext uri="{FF2B5EF4-FFF2-40B4-BE49-F238E27FC236}">
                <a16:creationId xmlns:a16="http://schemas.microsoft.com/office/drawing/2014/main" id="{8DFB42D1-700A-479B-ACBE-034A1DF7A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31">
            <a:extLst>
              <a:ext uri="{FF2B5EF4-FFF2-40B4-BE49-F238E27FC236}">
                <a16:creationId xmlns:a16="http://schemas.microsoft.com/office/drawing/2014/main" id="{D688818F-7478-4BBC-966B-5CE5F4B8C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35">
            <a:extLst>
              <a:ext uri="{FF2B5EF4-FFF2-40B4-BE49-F238E27FC236}">
                <a16:creationId xmlns:a16="http://schemas.microsoft.com/office/drawing/2014/main" id="{A227D44A-9911-4CC2-8B1C-D54B49DF9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圖片 2" descr="一張含有 桌 的圖片&#10;&#10;自動產生的描述">
            <a:extLst>
              <a:ext uri="{FF2B5EF4-FFF2-40B4-BE49-F238E27FC236}">
                <a16:creationId xmlns:a16="http://schemas.microsoft.com/office/drawing/2014/main" id="{80B37409-A83F-4530-B290-286A521B4E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" r="246" b="66340"/>
          <a:stretch/>
        </p:blipFill>
        <p:spPr>
          <a:xfrm>
            <a:off x="1558857" y="1930092"/>
            <a:ext cx="8581289" cy="2173544"/>
          </a:xfrm>
          <a:prstGeom prst="rect">
            <a:avLst/>
          </a:prstGeom>
        </p:spPr>
      </p:pic>
      <p:sp>
        <p:nvSpPr>
          <p:cNvPr id="10" name="文字方塊 1">
            <a:extLst>
              <a:ext uri="{FF2B5EF4-FFF2-40B4-BE49-F238E27FC236}">
                <a16:creationId xmlns:a16="http://schemas.microsoft.com/office/drawing/2014/main" id="{8ACE51A5-9F5D-4DC7-8B88-68BB1D111933}"/>
              </a:ext>
            </a:extLst>
          </p:cNvPr>
          <p:cNvSpPr txBox="1"/>
          <p:nvPr/>
        </p:nvSpPr>
        <p:spPr>
          <a:xfrm>
            <a:off x="1673421" y="1475383"/>
            <a:ext cx="2743199" cy="4616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sz="2400">
                <a:ea typeface="+mn-lt"/>
                <a:cs typeface="+mn-lt"/>
              </a:rPr>
              <a:t>nutrition</a:t>
            </a:r>
            <a:endParaRPr lang="zh-TW"/>
          </a:p>
        </p:txBody>
      </p:sp>
      <p:pic>
        <p:nvPicPr>
          <p:cNvPr id="3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9E5541DF-BFB3-4F0F-9DD4-C2B64A257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922" y="4471177"/>
            <a:ext cx="8585199" cy="197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5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F80718-60C5-46FB-987A-96ED4CD0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354" y="286971"/>
            <a:ext cx="10515600" cy="1325563"/>
          </a:xfrm>
        </p:spPr>
        <p:txBody>
          <a:bodyPr/>
          <a:lstStyle/>
          <a:p>
            <a:r>
              <a:rPr lang="zh-TW">
                <a:latin typeface="Microsoft JhengHei"/>
                <a:ea typeface="Microsoft JhengHei"/>
              </a:rPr>
              <a:t>資料表設計</a:t>
            </a:r>
            <a:r>
              <a:rPr lang="en-US" altLang="zh-TW">
                <a:latin typeface="Microsoft JhengHei"/>
                <a:ea typeface="+mj-lt"/>
              </a:rPr>
              <a:t>+</a:t>
            </a:r>
            <a:r>
              <a:rPr lang="zh-TW">
                <a:latin typeface="Microsoft JhengHei"/>
                <a:ea typeface="Microsoft JhengHei"/>
              </a:rPr>
              <a:t>格式</a:t>
            </a:r>
            <a:endParaRPr lang="zh-TW"/>
          </a:p>
        </p:txBody>
      </p:sp>
      <p:sp>
        <p:nvSpPr>
          <p:cNvPr id="8" name="Freeform: Shape 29">
            <a:extLst>
              <a:ext uri="{FF2B5EF4-FFF2-40B4-BE49-F238E27FC236}">
                <a16:creationId xmlns:a16="http://schemas.microsoft.com/office/drawing/2014/main" id="{F3B0046A-F8EF-4B71-B092-E9C5586D8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31">
            <a:extLst>
              <a:ext uri="{FF2B5EF4-FFF2-40B4-BE49-F238E27FC236}">
                <a16:creationId xmlns:a16="http://schemas.microsoft.com/office/drawing/2014/main" id="{45A04146-68A9-4B5A-A9B6-92539F4B7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Freeform: Shape 35">
            <a:extLst>
              <a:ext uri="{FF2B5EF4-FFF2-40B4-BE49-F238E27FC236}">
                <a16:creationId xmlns:a16="http://schemas.microsoft.com/office/drawing/2014/main" id="{9A2247FB-85E8-46C4-A0C6-87F7658F6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Isosceles Triangle 37">
            <a:extLst>
              <a:ext uri="{FF2B5EF4-FFF2-40B4-BE49-F238E27FC236}">
                <a16:creationId xmlns:a16="http://schemas.microsoft.com/office/drawing/2014/main" id="{429AEC3D-D06D-4AFA-9A7D-5CD46C07C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Isosceles Triangle 39">
            <a:extLst>
              <a:ext uri="{FF2B5EF4-FFF2-40B4-BE49-F238E27FC236}">
                <a16:creationId xmlns:a16="http://schemas.microsoft.com/office/drawing/2014/main" id="{76EC61D7-DA6D-44ED-AEDB-F6FD55568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63CD4C3-CAFF-4242-9177-45647AE6DCBC}"/>
              </a:ext>
            </a:extLst>
          </p:cNvPr>
          <p:cNvSpPr txBox="1"/>
          <p:nvPr/>
        </p:nvSpPr>
        <p:spPr>
          <a:xfrm>
            <a:off x="1585074" y="1334367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2400">
                <a:ea typeface="新細明體"/>
                <a:cs typeface="Calibri"/>
              </a:rPr>
              <a:t>type</a:t>
            </a:r>
          </a:p>
        </p:txBody>
      </p:sp>
      <p:pic>
        <p:nvPicPr>
          <p:cNvPr id="6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2D3C80FA-9E5E-466C-B9A3-1F4DD0B48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9750" y="4835464"/>
            <a:ext cx="8572500" cy="1438275"/>
          </a:xfrm>
        </p:spPr>
      </p:pic>
      <p:pic>
        <p:nvPicPr>
          <p:cNvPr id="9" name="圖片 12" descr="一張含有 桌 的圖片&#10;&#10;自動產生的描述">
            <a:extLst>
              <a:ext uri="{FF2B5EF4-FFF2-40B4-BE49-F238E27FC236}">
                <a16:creationId xmlns:a16="http://schemas.microsoft.com/office/drawing/2014/main" id="{17319EB4-D08F-4B11-8CA9-BD47DB399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169" y="2063191"/>
            <a:ext cx="6289430" cy="2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529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E570C8-9C50-43BA-976A-D86752FB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zh-TW" sz="3600">
                <a:latin typeface="Microsoft JhengHei"/>
                <a:ea typeface="Microsoft JhengHei"/>
              </a:rPr>
              <a:t>資料表設計</a:t>
            </a:r>
            <a:r>
              <a:rPr lang="en-US" altLang="zh-TW" sz="3600">
                <a:latin typeface="Microsoft JhengHei"/>
                <a:ea typeface="+mj-lt"/>
              </a:rPr>
              <a:t>+</a:t>
            </a:r>
            <a:r>
              <a:rPr lang="zh-TW" sz="3600">
                <a:latin typeface="Microsoft JhengHei"/>
                <a:ea typeface="Microsoft JhengHei"/>
              </a:rPr>
              <a:t>格式</a:t>
            </a:r>
            <a:endParaRPr lang="zh-TW" sz="360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236EB1-DBCF-4ED3-A4E6-3B8667A9C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280" y="1782981"/>
            <a:ext cx="2297479" cy="9146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zh-TW" altLang="en-US" sz="2000">
                <a:ea typeface="新細明體"/>
                <a:cs typeface="Calibri"/>
              </a:rPr>
              <a:t>Drink_type</a:t>
            </a:r>
            <a:endParaRPr lang="zh-TW" altLang="en-US" sz="2000">
              <a:cs typeface="Calibri" panose="020F050202020403020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圖片 5">
            <a:extLst>
              <a:ext uri="{FF2B5EF4-FFF2-40B4-BE49-F238E27FC236}">
                <a16:creationId xmlns:a16="http://schemas.microsoft.com/office/drawing/2014/main" id="{85385689-5267-4ACC-B240-02E91CF02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415" y="1236643"/>
            <a:ext cx="7332413" cy="318048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圖片 4">
            <a:extLst>
              <a:ext uri="{FF2B5EF4-FFF2-40B4-BE49-F238E27FC236}">
                <a16:creationId xmlns:a16="http://schemas.microsoft.com/office/drawing/2014/main" id="{0D18F5EF-7805-4FD0-9C83-2F9B4DA7E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53" y="4731497"/>
            <a:ext cx="10767702" cy="146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58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BD6708AEFA3F4ABAF660EB7129A76D" ma:contentTypeVersion="10" ma:contentTypeDescription="Create a new document." ma:contentTypeScope="" ma:versionID="3e42696af82b1a6b1b35803ba6d8f4ff">
  <xsd:schema xmlns:xsd="http://www.w3.org/2001/XMLSchema" xmlns:xs="http://www.w3.org/2001/XMLSchema" xmlns:p="http://schemas.microsoft.com/office/2006/metadata/properties" xmlns:ns3="2077877a-0bcb-47a6-b4da-73b3a3acf46a" xmlns:ns4="8dc714aa-bddd-443e-b0b6-63c85aa74f9d" targetNamespace="http://schemas.microsoft.com/office/2006/metadata/properties" ma:root="true" ma:fieldsID="840bfe12f2bcc5ec145f196550c31f4c" ns3:_="" ns4:_="">
    <xsd:import namespace="2077877a-0bcb-47a6-b4da-73b3a3acf46a"/>
    <xsd:import namespace="8dc714aa-bddd-443e-b0b6-63c85aa74f9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77877a-0bcb-47a6-b4da-73b3a3acf4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c714aa-bddd-443e-b0b6-63c85aa74f9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28F0ED2-C5CD-47E8-BD6B-547EC9F3382A}">
  <ds:schemaRefs>
    <ds:schemaRef ds:uri="2077877a-0bcb-47a6-b4da-73b3a3acf46a"/>
    <ds:schemaRef ds:uri="8dc714aa-bddd-443e-b0b6-63c85aa74f9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550A654-D4AE-4F6C-9B1C-391E990122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BCBA76-E0A2-4BB4-AF64-25D54AA02652}">
  <ds:schemaRefs>
    <ds:schemaRef ds:uri="2077877a-0bcb-47a6-b4da-73b3a3acf46a"/>
    <ds:schemaRef ds:uri="8dc714aa-bddd-443e-b0b6-63c85aa74f9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Office PowerPoint</Application>
  <PresentationFormat>寬螢幕</PresentationFormat>
  <Paragraphs>95</Paragraphs>
  <Slides>35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2" baseType="lpstr">
      <vt:lpstr>Microsoft JhengHei</vt:lpstr>
      <vt:lpstr>Microsoft JhengHei</vt:lpstr>
      <vt:lpstr>標楷體</vt:lpstr>
      <vt:lpstr>Arial</vt:lpstr>
      <vt:lpstr>Calibri</vt:lpstr>
      <vt:lpstr>Calibri Light</vt:lpstr>
      <vt:lpstr>Office 佈景主題</vt:lpstr>
      <vt:lpstr>PowerPoint 簡報</vt:lpstr>
      <vt:lpstr>系統目標</vt:lpstr>
      <vt:lpstr>PowerPoint 簡報</vt:lpstr>
      <vt:lpstr>PowerPoint 簡報</vt:lpstr>
      <vt:lpstr>PowerPoint 簡報</vt:lpstr>
      <vt:lpstr>PowerPoint 簡報</vt:lpstr>
      <vt:lpstr>PowerPoint 簡報</vt:lpstr>
      <vt:lpstr>資料表設計+格式</vt:lpstr>
      <vt:lpstr>資料表設計+格式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系統展示-登入成功</vt:lpstr>
      <vt:lpstr>PowerPoint 簡報</vt:lpstr>
      <vt:lpstr>PowerPoint 簡報</vt:lpstr>
      <vt:lpstr>PowerPoint 簡報</vt:lpstr>
      <vt:lpstr>PowerPoint 簡報</vt:lpstr>
      <vt:lpstr>系統展示-管理者介面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邵思絜</dc:creator>
  <cp:lastModifiedBy>邵思絜</cp:lastModifiedBy>
  <cp:revision>1</cp:revision>
  <dcterms:created xsi:type="dcterms:W3CDTF">2021-06-20T17:22:20Z</dcterms:created>
  <dcterms:modified xsi:type="dcterms:W3CDTF">2021-06-28T06:54:12Z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0x010100FDBD6708AEFA3F4ABAF660EB7129A76D</vt:lpwstr>
  </property>
</Properties>
</file>